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8" r:id="rId9"/>
    <p:sldId id="263" r:id="rId10"/>
    <p:sldId id="264" r:id="rId11"/>
    <p:sldId id="266" r:id="rId12"/>
    <p:sldId id="267" r:id="rId13"/>
    <p:sldId id="269" r:id="rId14"/>
    <p:sldId id="270" r:id="rId15"/>
    <p:sldId id="265"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7" d="100"/>
          <a:sy n="67" d="100"/>
        </p:scale>
        <p:origin x="-146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Равнобедренный треугольник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540544" y="776288"/>
            <a:ext cx="8062912" cy="1470025"/>
          </a:xfrm>
        </p:spPr>
        <p:txBody>
          <a:bodyPr anchor="b">
            <a:normAutofit/>
          </a:bodyPr>
          <a:lstStyle>
            <a:lvl1pPr algn="r">
              <a:defRPr sz="440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1371600" y="6012656"/>
            <a:ext cx="5791200" cy="365125"/>
          </a:xfrm>
        </p:spPr>
        <p:txBody>
          <a:bodyPr tIns="0" bIns="0" anchor="t"/>
          <a:lstStyle>
            <a:lvl1pPr algn="r">
              <a:defRPr sz="1000"/>
            </a:lvl1pPr>
          </a:lstStyle>
          <a:p>
            <a:fld id="{16D22C73-067B-4D13-8204-108DFD9490D7}" type="datetimeFigureOut">
              <a:rPr lang="ru-RU" smtClean="0"/>
              <a:pPr/>
              <a:t>05.02.2017</a:t>
            </a:fld>
            <a:endParaRPr lang="ru-RU"/>
          </a:p>
        </p:txBody>
      </p:sp>
      <p:sp>
        <p:nvSpPr>
          <p:cNvPr id="17" name="Нижний колонтитул 16"/>
          <p:cNvSpPr>
            <a:spLocks noGrp="1"/>
          </p:cNvSpPr>
          <p:nvPr>
            <p:ph type="ftr" sz="quarter" idx="11"/>
          </p:nvPr>
        </p:nvSpPr>
        <p:spPr>
          <a:xfrm>
            <a:off x="1371600" y="5650704"/>
            <a:ext cx="5791200" cy="365125"/>
          </a:xfrm>
        </p:spPr>
        <p:txBody>
          <a:bodyPr tIns="0" bIns="0" anchor="b"/>
          <a:lstStyle>
            <a:lvl1pPr algn="r">
              <a:defRPr sz="1100"/>
            </a:lvl1pPr>
          </a:lstStyle>
          <a:p>
            <a:endParaRPr lang="ru-RU"/>
          </a:p>
        </p:txBody>
      </p:sp>
      <p:sp>
        <p:nvSpPr>
          <p:cNvPr id="29" name="Номер слайда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CE15AD39-5514-48C4-94F8-72D04B72E12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399032"/>
          </a:xfrm>
        </p:spPr>
        <p:txBody>
          <a:bodyPr/>
          <a:lstStyle/>
          <a:p>
            <a:r>
              <a:rPr kumimoji="0" lang="ru-RU" smtClean="0"/>
              <a:t>Образец заголовка</a:t>
            </a:r>
            <a:endParaRPr kumimoji="0" lang="en-US"/>
          </a:p>
        </p:txBody>
      </p:sp>
      <p:sp>
        <p:nvSpPr>
          <p:cNvPr id="3" name="Содержимое 2"/>
          <p:cNvSpPr>
            <a:spLocks noGrp="1"/>
          </p:cNvSpPr>
          <p:nvPr>
            <p:ph idx="1"/>
          </p:nvPr>
        </p:nvSpPr>
        <p:spPr>
          <a:xfrm>
            <a:off x="457200" y="1882808"/>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791456" y="6480048"/>
            <a:ext cx="2133600" cy="301752"/>
          </a:xfrm>
        </p:spPr>
        <p:txBody>
          <a:bodyPr/>
          <a:lstStyle/>
          <a:p>
            <a:fld id="{16D22C73-067B-4D13-8204-108DFD9490D7}" type="datetimeFigureOut">
              <a:rPr lang="ru-RU" smtClean="0"/>
              <a:pPr/>
              <a:t>05.02.2017</a:t>
            </a:fld>
            <a:endParaRPr lang="ru-RU"/>
          </a:p>
        </p:txBody>
      </p:sp>
      <p:sp>
        <p:nvSpPr>
          <p:cNvPr id="5" name="Нижний колонтитул 4"/>
          <p:cNvSpPr>
            <a:spLocks noGrp="1"/>
          </p:cNvSpPr>
          <p:nvPr>
            <p:ph type="ftr" sz="quarter" idx="11"/>
          </p:nvPr>
        </p:nvSpPr>
        <p:spPr>
          <a:xfrm>
            <a:off x="457200" y="6480969"/>
            <a:ext cx="4260056" cy="300831"/>
          </a:xfrm>
        </p:spPr>
        <p:txBody>
          <a:bodyPr/>
          <a:lstStyle/>
          <a:p>
            <a:endParaRPr lang="ru-RU"/>
          </a:p>
        </p:txBody>
      </p:sp>
      <p:sp>
        <p:nvSpPr>
          <p:cNvPr id="6" name="Номер слайда 5"/>
          <p:cNvSpPr>
            <a:spLocks noGrp="1"/>
          </p:cNvSpPr>
          <p:nvPr>
            <p:ph type="sldNum" sz="quarter" idx="12"/>
          </p:nvPr>
        </p:nvSpPr>
        <p:spPr/>
        <p:txBody>
          <a:bodyPr/>
          <a:lstStyle/>
          <a:p>
            <a:fld id="{CE15AD39-5514-48C4-94F8-72D04B72E12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9" name="Прямоугольный треугольник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Равнобедренный треугольник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Дата 3"/>
          <p:cNvSpPr>
            <a:spLocks noGrp="1"/>
          </p:cNvSpPr>
          <p:nvPr>
            <p:ph type="dt" sz="half" idx="10"/>
          </p:nvPr>
        </p:nvSpPr>
        <p:spPr>
          <a:xfrm>
            <a:off x="6955632" y="6477000"/>
            <a:ext cx="2133600" cy="304800"/>
          </a:xfrm>
        </p:spPr>
        <p:txBody>
          <a:bodyPr/>
          <a:lstStyle/>
          <a:p>
            <a:fld id="{16D22C73-067B-4D13-8204-108DFD9490D7}" type="datetimeFigureOut">
              <a:rPr lang="ru-RU" smtClean="0"/>
              <a:pPr/>
              <a:t>05.02.2017</a:t>
            </a:fld>
            <a:endParaRPr lang="ru-RU"/>
          </a:p>
        </p:txBody>
      </p:sp>
      <p:sp>
        <p:nvSpPr>
          <p:cNvPr id="5" name="Нижний колонтитул 4"/>
          <p:cNvSpPr>
            <a:spLocks noGrp="1"/>
          </p:cNvSpPr>
          <p:nvPr>
            <p:ph type="ftr" sz="quarter" idx="11"/>
          </p:nvPr>
        </p:nvSpPr>
        <p:spPr>
          <a:xfrm>
            <a:off x="2619376" y="6480969"/>
            <a:ext cx="4260056" cy="300831"/>
          </a:xfrm>
        </p:spPr>
        <p:txBody>
          <a:bodyPr/>
          <a:lstStyle/>
          <a:p>
            <a:endParaRPr lang="ru-RU"/>
          </a:p>
        </p:txBody>
      </p:sp>
      <p:sp>
        <p:nvSpPr>
          <p:cNvPr id="6" name="Номер слайда 5"/>
          <p:cNvSpPr>
            <a:spLocks noGrp="1"/>
          </p:cNvSpPr>
          <p:nvPr>
            <p:ph type="sldNum" sz="quarter" idx="12"/>
          </p:nvPr>
        </p:nvSpPr>
        <p:spPr>
          <a:xfrm>
            <a:off x="8451056" y="809624"/>
            <a:ext cx="502920" cy="300831"/>
          </a:xfrm>
        </p:spPr>
        <p:txBody>
          <a:bodyPr/>
          <a:lstStyle/>
          <a:p>
            <a:fld id="{CE15AD39-5514-48C4-94F8-72D04B72E120}" type="slidenum">
              <a:rPr lang="ru-RU" smtClean="0"/>
              <a:pPr/>
              <a:t>‹#›</a:t>
            </a:fld>
            <a:endParaRPr lang="ru-RU"/>
          </a:p>
        </p:txBody>
      </p:sp>
      <p:cxnSp>
        <p:nvCxnSpPr>
          <p:cNvPr id="11" name="Прямая соединительная линия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Прямая соединительная линия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marL="0" algn="l">
              <a:defRPr/>
            </a:lvl1p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4791456" y="6480969"/>
            <a:ext cx="2133600" cy="301752"/>
          </a:xfrm>
        </p:spPr>
        <p:txBody>
          <a:bodyPr/>
          <a:lstStyle/>
          <a:p>
            <a:fld id="{16D22C73-067B-4D13-8204-108DFD9490D7}" type="datetimeFigureOut">
              <a:rPr lang="ru-RU" smtClean="0"/>
              <a:pPr/>
              <a:t>05.02.2017</a:t>
            </a:fld>
            <a:endParaRPr lang="ru-RU"/>
          </a:p>
        </p:txBody>
      </p:sp>
      <p:sp>
        <p:nvSpPr>
          <p:cNvPr id="6" name="Нижний колонтитул 5"/>
          <p:cNvSpPr>
            <a:spLocks noGrp="1"/>
          </p:cNvSpPr>
          <p:nvPr>
            <p:ph type="ftr" sz="quarter" idx="11"/>
          </p:nvPr>
        </p:nvSpPr>
        <p:spPr>
          <a:xfrm>
            <a:off x="457200" y="6480969"/>
            <a:ext cx="4260056" cy="301752"/>
          </a:xfrm>
        </p:spPr>
        <p:txBody>
          <a:bodyPr/>
          <a:lstStyle/>
          <a:p>
            <a:endParaRPr lang="ru-RU"/>
          </a:p>
        </p:txBody>
      </p:sp>
      <p:sp>
        <p:nvSpPr>
          <p:cNvPr id="7" name="Номер слайда 6"/>
          <p:cNvSpPr>
            <a:spLocks noGrp="1"/>
          </p:cNvSpPr>
          <p:nvPr>
            <p:ph type="sldNum" sz="quarter" idx="12"/>
          </p:nvPr>
        </p:nvSpPr>
        <p:spPr>
          <a:xfrm>
            <a:off x="7589520" y="6480969"/>
            <a:ext cx="502920" cy="301752"/>
          </a:xfrm>
        </p:spPr>
        <p:txBody>
          <a:bodyPr/>
          <a:lstStyle/>
          <a:p>
            <a:fld id="{CE15AD39-5514-48C4-94F8-72D04B72E12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a:xfrm>
            <a:off x="4791456" y="6480969"/>
            <a:ext cx="2130552" cy="301752"/>
          </a:xfrm>
        </p:spPr>
        <p:txBody>
          <a:bodyPr/>
          <a:lstStyle/>
          <a:p>
            <a:fld id="{16D22C73-067B-4D13-8204-108DFD9490D7}" type="datetimeFigureOut">
              <a:rPr lang="ru-RU" smtClean="0"/>
              <a:pPr/>
              <a:t>05.02.2017</a:t>
            </a:fld>
            <a:endParaRPr lang="ru-RU"/>
          </a:p>
        </p:txBody>
      </p:sp>
      <p:sp>
        <p:nvSpPr>
          <p:cNvPr id="8" name="Нижний колонтитул 7"/>
          <p:cNvSpPr>
            <a:spLocks noGrp="1"/>
          </p:cNvSpPr>
          <p:nvPr>
            <p:ph type="ftr" sz="quarter" idx="11"/>
          </p:nvPr>
        </p:nvSpPr>
        <p:spPr>
          <a:xfrm>
            <a:off x="457200" y="6480969"/>
            <a:ext cx="4261104" cy="301752"/>
          </a:xfrm>
        </p:spPr>
        <p:txBody>
          <a:bodyPr/>
          <a:lstStyle/>
          <a:p>
            <a:endParaRPr lang="ru-RU"/>
          </a:p>
        </p:txBody>
      </p:sp>
      <p:sp>
        <p:nvSpPr>
          <p:cNvPr id="9" name="Номер слайда 8"/>
          <p:cNvSpPr>
            <a:spLocks noGrp="1"/>
          </p:cNvSpPr>
          <p:nvPr>
            <p:ph type="sldNum" sz="quarter" idx="12"/>
          </p:nvPr>
        </p:nvSpPr>
        <p:spPr>
          <a:xfrm>
            <a:off x="7589520" y="6483096"/>
            <a:ext cx="502920" cy="301752"/>
          </a:xfrm>
        </p:spPr>
        <p:txBody>
          <a:bodyPr/>
          <a:lstStyle>
            <a:lvl1pPr algn="ctr">
              <a:defRPr/>
            </a:lvl1pPr>
          </a:lstStyle>
          <a:p>
            <a:fld id="{CE15AD39-5514-48C4-94F8-72D04B72E12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b="0"/>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16D22C73-067B-4D13-8204-108DFD9490D7}" type="datetimeFigureOut">
              <a:rPr lang="ru-RU" smtClean="0"/>
              <a:pPr/>
              <a:t>05.02.2017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E15AD39-5514-48C4-94F8-72D04B72E12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4791456" y="6480969"/>
            <a:ext cx="2133600" cy="301752"/>
          </a:xfrm>
        </p:spPr>
        <p:txBody>
          <a:bodyPr/>
          <a:lstStyle/>
          <a:p>
            <a:fld id="{16D22C73-067B-4D13-8204-108DFD9490D7}" type="datetimeFigureOut">
              <a:rPr lang="ru-RU" smtClean="0"/>
              <a:pPr/>
              <a:t>05.02.2017</a:t>
            </a:fld>
            <a:endParaRPr lang="ru-RU"/>
          </a:p>
        </p:txBody>
      </p:sp>
      <p:sp>
        <p:nvSpPr>
          <p:cNvPr id="3" name="Нижний колонтитул 2"/>
          <p:cNvSpPr>
            <a:spLocks noGrp="1"/>
          </p:cNvSpPr>
          <p:nvPr>
            <p:ph type="ftr" sz="quarter" idx="11"/>
          </p:nvPr>
        </p:nvSpPr>
        <p:spPr>
          <a:xfrm>
            <a:off x="457200" y="6481890"/>
            <a:ext cx="4260056" cy="300831"/>
          </a:xfrm>
        </p:spPr>
        <p:txBody>
          <a:bodyPr/>
          <a:lstStyle/>
          <a:p>
            <a:endParaRPr lang="ru-RU"/>
          </a:p>
        </p:txBody>
      </p:sp>
      <p:sp>
        <p:nvSpPr>
          <p:cNvPr id="4" name="Номер слайда 3"/>
          <p:cNvSpPr>
            <a:spLocks noGrp="1"/>
          </p:cNvSpPr>
          <p:nvPr>
            <p:ph type="sldNum" sz="quarter" idx="12"/>
          </p:nvPr>
        </p:nvSpPr>
        <p:spPr>
          <a:xfrm>
            <a:off x="7589520" y="6480969"/>
            <a:ext cx="502920" cy="301752"/>
          </a:xfrm>
        </p:spPr>
        <p:txBody>
          <a:bodyPr/>
          <a:lstStyle/>
          <a:p>
            <a:fld id="{CE15AD39-5514-48C4-94F8-72D04B72E12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278976" y="6556248"/>
            <a:ext cx="2133600" cy="301752"/>
          </a:xfrm>
        </p:spPr>
        <p:txBody>
          <a:bodyPr/>
          <a:lstStyle>
            <a:lvl1pPr>
              <a:defRPr sz="900"/>
            </a:lvl1pPr>
          </a:lstStyle>
          <a:p>
            <a:fld id="{16D22C73-067B-4D13-8204-108DFD9490D7}" type="datetimeFigureOut">
              <a:rPr lang="ru-RU" smtClean="0"/>
              <a:pPr/>
              <a:t>05.02.2017</a:t>
            </a:fld>
            <a:endParaRPr lang="ru-RU"/>
          </a:p>
        </p:txBody>
      </p:sp>
      <p:sp>
        <p:nvSpPr>
          <p:cNvPr id="6" name="Нижний колонтитул 5"/>
          <p:cNvSpPr>
            <a:spLocks noGrp="1"/>
          </p:cNvSpPr>
          <p:nvPr>
            <p:ph type="ftr" sz="quarter" idx="11"/>
          </p:nvPr>
        </p:nvSpPr>
        <p:spPr>
          <a:xfrm>
            <a:off x="1135856" y="6556248"/>
            <a:ext cx="5143120"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410576" y="6556248"/>
            <a:ext cx="502920" cy="301752"/>
          </a:xfrm>
        </p:spPr>
        <p:txBody>
          <a:bodyPr/>
          <a:lstStyle>
            <a:lvl1pPr>
              <a:defRPr sz="900"/>
            </a:lvl1pPr>
          </a:lstStyle>
          <a:p>
            <a:fld id="{CE15AD39-5514-48C4-94F8-72D04B72E12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6108192" y="6556248"/>
            <a:ext cx="2103120" cy="301752"/>
          </a:xfrm>
        </p:spPr>
        <p:txBody>
          <a:bodyPr/>
          <a:lstStyle>
            <a:lvl1pPr>
              <a:defRPr sz="900"/>
            </a:lvl1pPr>
          </a:lstStyle>
          <a:p>
            <a:fld id="{16D22C73-067B-4D13-8204-108DFD9490D7}" type="datetimeFigureOut">
              <a:rPr lang="ru-RU" smtClean="0"/>
              <a:pPr/>
              <a:t>05.02.2017</a:t>
            </a:fld>
            <a:endParaRPr lang="ru-RU"/>
          </a:p>
        </p:txBody>
      </p:sp>
      <p:sp>
        <p:nvSpPr>
          <p:cNvPr id="6" name="Нижний колонтитул 5"/>
          <p:cNvSpPr>
            <a:spLocks noGrp="1"/>
          </p:cNvSpPr>
          <p:nvPr>
            <p:ph type="ftr" sz="quarter" idx="11"/>
          </p:nvPr>
        </p:nvSpPr>
        <p:spPr>
          <a:xfrm>
            <a:off x="1170432" y="6557169"/>
            <a:ext cx="4948072"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217192" y="6556248"/>
            <a:ext cx="365760" cy="301752"/>
          </a:xfrm>
        </p:spPr>
        <p:txBody>
          <a:bodyPr/>
          <a:lstStyle>
            <a:lvl1pPr algn="ctr">
              <a:defRPr sz="900"/>
            </a:lvl1pPr>
          </a:lstStyle>
          <a:p>
            <a:fld id="{CE15AD39-5514-48C4-94F8-72D04B72E12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16D22C73-067B-4D13-8204-108DFD9490D7}" type="datetimeFigureOut">
              <a:rPr lang="ru-RU" smtClean="0"/>
              <a:pPr/>
              <a:t>05.02.2017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E15AD39-5514-48C4-94F8-72D04B72E12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381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381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16D22C73-067B-4D13-8204-108DFD9490D7}" type="datetimeFigureOut">
              <a:rPr lang="ru-RU" smtClean="0"/>
              <a:pPr/>
              <a:t>05.02.2017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E15AD39-5514-48C4-94F8-72D04B72E12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1" name="Прямоугольный треугольник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Прямая соединительная линия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Заголовок 21"/>
          <p:cNvSpPr>
            <a:spLocks noGrp="1"/>
          </p:cNvSpPr>
          <p:nvPr>
            <p:ph type="title"/>
          </p:nvPr>
        </p:nvSpPr>
        <p:spPr>
          <a:xfrm>
            <a:off x="457200" y="267494"/>
            <a:ext cx="8229600" cy="1399032"/>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16D22C73-067B-4D13-8204-108DFD9490D7}" type="datetimeFigureOut">
              <a:rPr lang="ru-RU" smtClean="0"/>
              <a:pPr/>
              <a:t>05.02.2017</a:t>
            </a:fld>
            <a:endParaRPr lang="ru-RU"/>
          </a:p>
        </p:txBody>
      </p:sp>
      <p:sp>
        <p:nvSpPr>
          <p:cNvPr id="3" name="Нижний колонтитул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ru-RU"/>
          </a:p>
        </p:txBody>
      </p:sp>
      <p:sp>
        <p:nvSpPr>
          <p:cNvPr id="23" name="Номер слайда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CE15AD39-5514-48C4-94F8-72D04B72E12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40544" y="776288"/>
            <a:ext cx="8062912" cy="2224084"/>
          </a:xfrm>
        </p:spPr>
        <p:txBody>
          <a:bodyPr>
            <a:normAutofit/>
          </a:bodyPr>
          <a:lstStyle/>
          <a:p>
            <a:pPr algn="ctr"/>
            <a:r>
              <a:rPr lang="ru-RU" dirty="0" smtClean="0">
                <a:solidFill>
                  <a:schemeClr val="tx1"/>
                </a:solidFill>
                <a:latin typeface="+mn-lt"/>
              </a:rPr>
              <a:t>Дигибридное скрещивание</a:t>
            </a:r>
            <a:r>
              <a:rPr lang="ru-RU" dirty="0" smtClean="0">
                <a:solidFill>
                  <a:schemeClr val="tx1"/>
                </a:solidFill>
                <a:latin typeface="+mn-lt"/>
              </a:rPr>
              <a:t>.</a:t>
            </a:r>
            <a:br>
              <a:rPr lang="ru-RU" dirty="0" smtClean="0">
                <a:solidFill>
                  <a:schemeClr val="tx1"/>
                </a:solidFill>
                <a:latin typeface="+mn-lt"/>
              </a:rPr>
            </a:br>
            <a:r>
              <a:rPr lang="ru-RU" dirty="0" smtClean="0">
                <a:solidFill>
                  <a:schemeClr val="tx1"/>
                </a:solidFill>
                <a:latin typeface="+mn-lt"/>
              </a:rPr>
              <a:t> </a:t>
            </a:r>
            <a:r>
              <a:rPr lang="ru-RU" dirty="0" smtClean="0">
                <a:solidFill>
                  <a:schemeClr val="tx1"/>
                </a:solidFill>
                <a:latin typeface="+mn-lt"/>
              </a:rPr>
              <a:t>Третий закон Г.Менделя</a:t>
            </a:r>
            <a:endParaRPr lang="ru-RU" dirty="0">
              <a:solidFill>
                <a:schemeClr val="tx1"/>
              </a:solidFill>
              <a:latin typeface="+mn-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28604"/>
            <a:ext cx="8229600" cy="6215106"/>
          </a:xfrm>
        </p:spPr>
        <p:txBody>
          <a:bodyPr>
            <a:normAutofit lnSpcReduction="10000"/>
          </a:bodyPr>
          <a:lstStyle/>
          <a:p>
            <a:r>
              <a:rPr lang="ru-RU" i="1" dirty="0" smtClean="0"/>
              <a:t>Скрещивание особей, у которых учитываются отличие друг от друга по двум признакам , называется </a:t>
            </a:r>
            <a:r>
              <a:rPr lang="ru-RU" b="1" i="1" dirty="0" err="1" smtClean="0"/>
              <a:t>дигибридное</a:t>
            </a:r>
            <a:r>
              <a:rPr lang="ru-RU" b="1" dirty="0" smtClean="0"/>
              <a:t>.</a:t>
            </a:r>
            <a:r>
              <a:rPr lang="ru-RU" i="1" dirty="0" smtClean="0"/>
              <a:t> </a:t>
            </a:r>
          </a:p>
          <a:p>
            <a:pPr lvl="0"/>
            <a:r>
              <a:rPr lang="ru-RU" i="1" dirty="0" smtClean="0"/>
              <a:t>Если родительские особи отличаются  по трем признакам  </a:t>
            </a:r>
            <a:r>
              <a:rPr lang="ru-RU" b="1" i="1" dirty="0" smtClean="0"/>
              <a:t>– </a:t>
            </a:r>
            <a:r>
              <a:rPr lang="ru-RU" b="1" i="1" dirty="0" err="1" smtClean="0"/>
              <a:t>тригибридным</a:t>
            </a:r>
            <a:r>
              <a:rPr lang="ru-RU" dirty="0" smtClean="0"/>
              <a:t> и т.д.  </a:t>
            </a:r>
          </a:p>
          <a:p>
            <a:pPr lvl="0"/>
            <a:r>
              <a:rPr lang="ru-RU" i="1" dirty="0" smtClean="0"/>
              <a:t>В общем случае скрещивание особей отличающихся по многим признакам, называется </a:t>
            </a:r>
            <a:r>
              <a:rPr lang="ru-RU" b="1" i="1" dirty="0" smtClean="0"/>
              <a:t>полигибридным</a:t>
            </a:r>
            <a:r>
              <a:rPr lang="ru-RU" i="1" dirty="0" smtClean="0"/>
              <a:t>.</a:t>
            </a:r>
            <a:r>
              <a:rPr lang="ru-RU" b="1" i="1" dirty="0" smtClean="0"/>
              <a:t>  </a:t>
            </a:r>
            <a:endParaRPr lang="ru-RU" dirty="0" smtClean="0"/>
          </a:p>
          <a:p>
            <a:pPr lvl="0"/>
            <a:r>
              <a:rPr lang="ru-RU" i="1" dirty="0" smtClean="0"/>
              <a:t>Совокупность генов  лежащих в одной хромосоме, называется </a:t>
            </a:r>
            <a:r>
              <a:rPr lang="ru-RU" b="1" i="1" dirty="0" smtClean="0"/>
              <a:t>группой сцепления.</a:t>
            </a:r>
            <a:endParaRPr lang="ru-RU" dirty="0" smtClean="0"/>
          </a:p>
          <a:p>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0"/>
            <a:ext cx="8186766" cy="928670"/>
          </a:xfrm>
        </p:spPr>
        <p:txBody>
          <a:bodyPr/>
          <a:lstStyle/>
          <a:p>
            <a:r>
              <a:rPr lang="en-US" dirty="0" smtClean="0"/>
              <a:t>III </a:t>
            </a:r>
            <a:r>
              <a:rPr lang="ru-RU" dirty="0" smtClean="0"/>
              <a:t>закон Менделя</a:t>
            </a:r>
            <a:endParaRPr lang="ru-RU" dirty="0"/>
          </a:p>
        </p:txBody>
      </p:sp>
      <p:sp>
        <p:nvSpPr>
          <p:cNvPr id="3" name="Содержимое 2"/>
          <p:cNvSpPr>
            <a:spLocks noGrp="1"/>
          </p:cNvSpPr>
          <p:nvPr>
            <p:ph idx="1"/>
          </p:nvPr>
        </p:nvSpPr>
        <p:spPr>
          <a:xfrm>
            <a:off x="0" y="1000108"/>
            <a:ext cx="6143636" cy="5857892"/>
          </a:xfrm>
        </p:spPr>
        <p:txBody>
          <a:bodyPr>
            <a:normAutofit lnSpcReduction="10000"/>
          </a:bodyPr>
          <a:lstStyle/>
          <a:p>
            <a:r>
              <a:rPr lang="ru-RU" i="1" dirty="0" smtClean="0"/>
              <a:t>При дигибридном скрещивании у гибридов каждая пара признаков наследуется независимо от других и дает расщепление 3:1, образуя при этом четыре фенотипические группы, характеризующиеся отношением 9 : 3 : 3 : 1 (при этом образуется девять генотипических групп – 1 : 2 : 2 : 1 : 4 : 1 : 2 : 2 : 1</a:t>
            </a:r>
            <a:endParaRPr lang="ru-RU" dirty="0" smtClean="0"/>
          </a:p>
          <a:p>
            <a:endParaRPr lang="ru-RU" dirty="0"/>
          </a:p>
        </p:txBody>
      </p:sp>
      <p:pic>
        <p:nvPicPr>
          <p:cNvPr id="3075" name="Picture 3" descr="C:\Users\Надя\Desktop\мама\i.jpg"/>
          <p:cNvPicPr>
            <a:picLocks noChangeAspect="1" noChangeArrowheads="1"/>
          </p:cNvPicPr>
          <p:nvPr/>
        </p:nvPicPr>
        <p:blipFill>
          <a:blip r:embed="rId2" cstate="print"/>
          <a:srcRect/>
          <a:stretch>
            <a:fillRect/>
          </a:stretch>
        </p:blipFill>
        <p:spPr bwMode="auto">
          <a:xfrm>
            <a:off x="6286512" y="1214422"/>
            <a:ext cx="2643174" cy="3784545"/>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026" name="Picture 2" descr="C:\Users\Надя\Desktop\мама\7377063_a2605c45c23f142d3efd4ad1c502eeb9_800.jpg"/>
          <p:cNvPicPr>
            <a:picLocks noGrp="1" noChangeAspect="1" noChangeArrowheads="1"/>
          </p:cNvPicPr>
          <p:nvPr>
            <p:ph idx="1"/>
          </p:nvPr>
        </p:nvPicPr>
        <p:blipFill>
          <a:blip r:embed="rId2" cstate="print"/>
          <a:srcRect/>
          <a:stretch>
            <a:fillRect/>
          </a:stretch>
        </p:blipFill>
        <p:spPr bwMode="auto">
          <a:xfrm>
            <a:off x="0" y="285728"/>
            <a:ext cx="9144000" cy="6357958"/>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00760" y="1142984"/>
            <a:ext cx="2857488" cy="1233999"/>
          </a:xfrm>
        </p:spPr>
        <p:txBody>
          <a:bodyPr>
            <a:normAutofit fontScale="90000"/>
          </a:bodyPr>
          <a:lstStyle/>
          <a:p>
            <a:r>
              <a:rPr lang="ru-RU" dirty="0" smtClean="0"/>
              <a:t>Решетка</a:t>
            </a:r>
            <a:br>
              <a:rPr lang="ru-RU" dirty="0" smtClean="0"/>
            </a:br>
            <a:r>
              <a:rPr lang="ru-RU" dirty="0" smtClean="0"/>
              <a:t> </a:t>
            </a:r>
            <a:r>
              <a:rPr lang="ru-RU" dirty="0" err="1" smtClean="0"/>
              <a:t>Пеннета</a:t>
            </a:r>
            <a:endParaRPr lang="ru-RU" dirty="0"/>
          </a:p>
        </p:txBody>
      </p:sp>
      <p:pic>
        <p:nvPicPr>
          <p:cNvPr id="4" name="Picture 2" descr="img446"/>
          <p:cNvPicPr>
            <a:picLocks noGrp="1" noChangeAspect="1" noChangeArrowheads="1"/>
          </p:cNvPicPr>
          <p:nvPr>
            <p:ph idx="1"/>
          </p:nvPr>
        </p:nvPicPr>
        <p:blipFill>
          <a:blip r:embed="rId2" cstate="print"/>
          <a:srcRect/>
          <a:stretch>
            <a:fillRect/>
          </a:stretch>
        </p:blipFill>
        <p:spPr bwMode="auto">
          <a:xfrm>
            <a:off x="428596" y="240703"/>
            <a:ext cx="5429288" cy="661729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4400" dirty="0" smtClean="0">
                <a:solidFill>
                  <a:schemeClr val="hlink"/>
                </a:solidFill>
              </a:rPr>
              <a:t>Результаты опытов Менделя</a:t>
            </a:r>
            <a:endParaRPr lang="ru-RU" dirty="0"/>
          </a:p>
        </p:txBody>
      </p:sp>
      <p:sp>
        <p:nvSpPr>
          <p:cNvPr id="3" name="Содержимое 2"/>
          <p:cNvSpPr>
            <a:spLocks noGrp="1"/>
          </p:cNvSpPr>
          <p:nvPr>
            <p:ph idx="1"/>
          </p:nvPr>
        </p:nvSpPr>
        <p:spPr>
          <a:xfrm>
            <a:off x="457200" y="1357298"/>
            <a:ext cx="8229600" cy="5097510"/>
          </a:xfrm>
        </p:spPr>
        <p:txBody>
          <a:bodyPr>
            <a:normAutofit fontScale="92500" lnSpcReduction="20000"/>
          </a:bodyPr>
          <a:lstStyle/>
          <a:p>
            <a:pPr>
              <a:lnSpc>
                <a:spcPct val="90000"/>
              </a:lnSpc>
              <a:spcBef>
                <a:spcPct val="0"/>
              </a:spcBef>
            </a:pPr>
            <a:r>
              <a:rPr lang="ru-RU" sz="3200" dirty="0" smtClean="0">
                <a:solidFill>
                  <a:srgbClr val="08080C"/>
                </a:solidFill>
              </a:rPr>
              <a:t>В первом поколении 100% горошин </a:t>
            </a:r>
            <a:r>
              <a:rPr lang="ru-RU" sz="3200" u="sng" dirty="0" smtClean="0">
                <a:solidFill>
                  <a:srgbClr val="08080C"/>
                </a:solidFill>
              </a:rPr>
              <a:t>по </a:t>
            </a:r>
            <a:r>
              <a:rPr lang="ru-RU" sz="3200" b="1" u="sng" dirty="0" smtClean="0">
                <a:solidFill>
                  <a:srgbClr val="08080C"/>
                </a:solidFill>
              </a:rPr>
              <a:t>фенотипу</a:t>
            </a:r>
            <a:r>
              <a:rPr lang="ru-RU" sz="3200" dirty="0" smtClean="0">
                <a:solidFill>
                  <a:srgbClr val="08080C"/>
                </a:solidFill>
              </a:rPr>
              <a:t> – </a:t>
            </a:r>
            <a:r>
              <a:rPr lang="ru-RU" sz="3200" b="1" dirty="0" smtClean="0">
                <a:solidFill>
                  <a:srgbClr val="08080C"/>
                </a:solidFill>
              </a:rPr>
              <a:t>желтые</a:t>
            </a:r>
            <a:r>
              <a:rPr lang="ru-RU" sz="3200" dirty="0" smtClean="0">
                <a:solidFill>
                  <a:srgbClr val="08080C"/>
                </a:solidFill>
              </a:rPr>
              <a:t>, </a:t>
            </a:r>
            <a:r>
              <a:rPr lang="ru-RU" sz="3200" u="sng" dirty="0" smtClean="0">
                <a:solidFill>
                  <a:srgbClr val="08080C"/>
                </a:solidFill>
              </a:rPr>
              <a:t>по </a:t>
            </a:r>
            <a:r>
              <a:rPr lang="ru-RU" sz="3200" b="1" u="sng" dirty="0" smtClean="0">
                <a:solidFill>
                  <a:srgbClr val="08080C"/>
                </a:solidFill>
              </a:rPr>
              <a:t>генотипу</a:t>
            </a:r>
            <a:r>
              <a:rPr lang="ru-RU" sz="3200" u="sng" dirty="0" smtClean="0">
                <a:solidFill>
                  <a:srgbClr val="08080C"/>
                </a:solidFill>
              </a:rPr>
              <a:t>-</a:t>
            </a:r>
            <a:r>
              <a:rPr lang="ru-RU" sz="3200" dirty="0" smtClean="0">
                <a:solidFill>
                  <a:srgbClr val="08080C"/>
                </a:solidFill>
              </a:rPr>
              <a:t> </a:t>
            </a:r>
            <a:r>
              <a:rPr lang="ru-RU" sz="3200" b="1" dirty="0" smtClean="0">
                <a:solidFill>
                  <a:srgbClr val="08080C"/>
                </a:solidFill>
              </a:rPr>
              <a:t>дигетерозиготные</a:t>
            </a:r>
          </a:p>
          <a:p>
            <a:pPr>
              <a:lnSpc>
                <a:spcPct val="90000"/>
              </a:lnSpc>
              <a:spcBef>
                <a:spcPct val="0"/>
              </a:spcBef>
            </a:pPr>
            <a:r>
              <a:rPr lang="ru-RU" sz="3200" dirty="0" smtClean="0">
                <a:solidFill>
                  <a:srgbClr val="08080C"/>
                </a:solidFill>
              </a:rPr>
              <a:t>Во втором поколении:</a:t>
            </a:r>
          </a:p>
          <a:p>
            <a:pPr>
              <a:lnSpc>
                <a:spcPct val="90000"/>
              </a:lnSpc>
              <a:spcBef>
                <a:spcPct val="0"/>
              </a:spcBef>
              <a:buFont typeface="Wingdings" pitchFamily="2" charset="2"/>
              <a:buNone/>
            </a:pPr>
            <a:r>
              <a:rPr lang="ru-RU" sz="3200" dirty="0" smtClean="0">
                <a:solidFill>
                  <a:srgbClr val="08080C"/>
                </a:solidFill>
              </a:rPr>
              <a:t>    </a:t>
            </a:r>
            <a:r>
              <a:rPr lang="ru-RU" sz="3200" b="1" u="sng" dirty="0" smtClean="0">
                <a:solidFill>
                  <a:srgbClr val="08080C"/>
                </a:solidFill>
              </a:rPr>
              <a:t>по фенотипу</a:t>
            </a:r>
            <a:r>
              <a:rPr lang="ru-RU" sz="3200" b="1" dirty="0" smtClean="0">
                <a:solidFill>
                  <a:srgbClr val="08080C"/>
                </a:solidFill>
              </a:rPr>
              <a:t>: 9 ж.г: 3ж.м:3 з.г:1з.м</a:t>
            </a:r>
          </a:p>
          <a:p>
            <a:pPr>
              <a:lnSpc>
                <a:spcPct val="90000"/>
              </a:lnSpc>
              <a:spcBef>
                <a:spcPct val="0"/>
              </a:spcBef>
              <a:buFont typeface="Wingdings" pitchFamily="2" charset="2"/>
              <a:buNone/>
            </a:pPr>
            <a:r>
              <a:rPr lang="ru-RU" sz="3200" dirty="0" smtClean="0">
                <a:solidFill>
                  <a:srgbClr val="08080C"/>
                </a:solidFill>
              </a:rPr>
              <a:t>    </a:t>
            </a:r>
            <a:r>
              <a:rPr lang="ru-RU" sz="3200" b="1" u="sng" dirty="0" smtClean="0">
                <a:solidFill>
                  <a:srgbClr val="08080C"/>
                </a:solidFill>
              </a:rPr>
              <a:t>по генотипу</a:t>
            </a:r>
            <a:r>
              <a:rPr lang="ru-RU" sz="3200" dirty="0" smtClean="0">
                <a:solidFill>
                  <a:srgbClr val="08080C"/>
                </a:solidFill>
              </a:rPr>
              <a:t>: </a:t>
            </a:r>
            <a:r>
              <a:rPr lang="ru-RU" sz="3200" b="1" dirty="0" smtClean="0">
                <a:solidFill>
                  <a:srgbClr val="08080C"/>
                </a:solidFill>
              </a:rPr>
              <a:t>9 генотипов</a:t>
            </a:r>
            <a:r>
              <a:rPr lang="ru-RU" sz="3200" dirty="0" smtClean="0">
                <a:solidFill>
                  <a:srgbClr val="08080C"/>
                </a:solidFill>
              </a:rPr>
              <a:t>: </a:t>
            </a:r>
            <a:endParaRPr lang="ru-RU" sz="3200" dirty="0" smtClean="0">
              <a:solidFill>
                <a:srgbClr val="08080C"/>
              </a:solidFill>
            </a:endParaRPr>
          </a:p>
          <a:p>
            <a:pPr>
              <a:lnSpc>
                <a:spcPct val="90000"/>
              </a:lnSpc>
              <a:spcBef>
                <a:spcPct val="0"/>
              </a:spcBef>
              <a:buFont typeface="Wingdings" pitchFamily="2" charset="2"/>
              <a:buNone/>
            </a:pPr>
            <a:r>
              <a:rPr lang="ru-RU" sz="3200" dirty="0" smtClean="0">
                <a:solidFill>
                  <a:srgbClr val="08080C"/>
                </a:solidFill>
              </a:rPr>
              <a:t> </a:t>
            </a:r>
            <a:r>
              <a:rPr lang="ru-RU" sz="3200" dirty="0" smtClean="0">
                <a:solidFill>
                  <a:srgbClr val="08080C"/>
                </a:solidFill>
              </a:rPr>
              <a:t>   </a:t>
            </a:r>
            <a:r>
              <a:rPr lang="ru-RU" sz="3200" dirty="0" smtClean="0">
                <a:solidFill>
                  <a:srgbClr val="08080C"/>
                </a:solidFill>
              </a:rPr>
              <a:t>1 </a:t>
            </a:r>
            <a:r>
              <a:rPr lang="ru-RU" sz="3200" dirty="0" smtClean="0">
                <a:solidFill>
                  <a:srgbClr val="08080C"/>
                </a:solidFill>
              </a:rPr>
              <a:t>ААВВ- гомозиготные ; </a:t>
            </a:r>
            <a:endParaRPr lang="ru-RU" sz="3200" dirty="0" smtClean="0">
              <a:solidFill>
                <a:srgbClr val="08080C"/>
              </a:solidFill>
            </a:endParaRPr>
          </a:p>
          <a:p>
            <a:pPr>
              <a:lnSpc>
                <a:spcPct val="90000"/>
              </a:lnSpc>
              <a:spcBef>
                <a:spcPct val="0"/>
              </a:spcBef>
              <a:buFont typeface="Wingdings" pitchFamily="2" charset="2"/>
              <a:buNone/>
            </a:pPr>
            <a:r>
              <a:rPr lang="ru-RU" sz="3200" dirty="0" smtClean="0">
                <a:solidFill>
                  <a:srgbClr val="08080C"/>
                </a:solidFill>
              </a:rPr>
              <a:t> </a:t>
            </a:r>
            <a:r>
              <a:rPr lang="ru-RU" sz="3200" dirty="0" smtClean="0">
                <a:solidFill>
                  <a:srgbClr val="08080C"/>
                </a:solidFill>
              </a:rPr>
              <a:t>    </a:t>
            </a:r>
            <a:r>
              <a:rPr lang="ru-RU" sz="3200" dirty="0" smtClean="0">
                <a:solidFill>
                  <a:srgbClr val="08080C"/>
                </a:solidFill>
              </a:rPr>
              <a:t>2ААВв- </a:t>
            </a:r>
            <a:r>
              <a:rPr lang="ru-RU" sz="3200" dirty="0" smtClean="0">
                <a:solidFill>
                  <a:srgbClr val="08080C"/>
                </a:solidFill>
              </a:rPr>
              <a:t>гетерозиготные; </a:t>
            </a:r>
            <a:endParaRPr lang="ru-RU" sz="3200" dirty="0" smtClean="0">
              <a:solidFill>
                <a:srgbClr val="08080C"/>
              </a:solidFill>
            </a:endParaRPr>
          </a:p>
          <a:p>
            <a:pPr>
              <a:lnSpc>
                <a:spcPct val="90000"/>
              </a:lnSpc>
              <a:spcBef>
                <a:spcPct val="0"/>
              </a:spcBef>
              <a:buFont typeface="Wingdings" pitchFamily="2" charset="2"/>
              <a:buNone/>
            </a:pPr>
            <a:r>
              <a:rPr lang="ru-RU" sz="3200" dirty="0" smtClean="0">
                <a:solidFill>
                  <a:srgbClr val="08080C"/>
                </a:solidFill>
              </a:rPr>
              <a:t> </a:t>
            </a:r>
            <a:r>
              <a:rPr lang="ru-RU" sz="3200" dirty="0" smtClean="0">
                <a:solidFill>
                  <a:srgbClr val="08080C"/>
                </a:solidFill>
              </a:rPr>
              <a:t>    </a:t>
            </a:r>
            <a:r>
              <a:rPr lang="ru-RU" sz="3200" dirty="0" smtClean="0">
                <a:solidFill>
                  <a:srgbClr val="08080C"/>
                </a:solidFill>
              </a:rPr>
              <a:t>2 </a:t>
            </a:r>
            <a:r>
              <a:rPr lang="ru-RU" sz="3200" dirty="0" err="1" smtClean="0">
                <a:solidFill>
                  <a:srgbClr val="08080C"/>
                </a:solidFill>
              </a:rPr>
              <a:t>АаВВ</a:t>
            </a:r>
            <a:r>
              <a:rPr lang="ru-RU" sz="3200" dirty="0" smtClean="0">
                <a:solidFill>
                  <a:srgbClr val="08080C"/>
                </a:solidFill>
              </a:rPr>
              <a:t> - гетерозиготные; </a:t>
            </a:r>
            <a:endParaRPr lang="ru-RU" sz="3200" dirty="0" smtClean="0">
              <a:solidFill>
                <a:srgbClr val="08080C"/>
              </a:solidFill>
            </a:endParaRPr>
          </a:p>
          <a:p>
            <a:pPr>
              <a:lnSpc>
                <a:spcPct val="90000"/>
              </a:lnSpc>
              <a:spcBef>
                <a:spcPct val="0"/>
              </a:spcBef>
              <a:buFont typeface="Wingdings" pitchFamily="2" charset="2"/>
              <a:buNone/>
            </a:pPr>
            <a:r>
              <a:rPr lang="ru-RU" sz="3200" dirty="0" smtClean="0">
                <a:solidFill>
                  <a:srgbClr val="08080C"/>
                </a:solidFill>
              </a:rPr>
              <a:t> </a:t>
            </a:r>
            <a:r>
              <a:rPr lang="ru-RU" sz="3200" dirty="0" smtClean="0">
                <a:solidFill>
                  <a:srgbClr val="08080C"/>
                </a:solidFill>
              </a:rPr>
              <a:t>    </a:t>
            </a:r>
            <a:r>
              <a:rPr lang="ru-RU" sz="3200" dirty="0" smtClean="0">
                <a:solidFill>
                  <a:srgbClr val="08080C"/>
                </a:solidFill>
              </a:rPr>
              <a:t>4 </a:t>
            </a:r>
            <a:r>
              <a:rPr lang="ru-RU" sz="3200" dirty="0" err="1" smtClean="0">
                <a:solidFill>
                  <a:srgbClr val="08080C"/>
                </a:solidFill>
              </a:rPr>
              <a:t>АаВв-дигетерозиготные</a:t>
            </a:r>
            <a:r>
              <a:rPr lang="ru-RU" sz="3200" dirty="0" smtClean="0">
                <a:solidFill>
                  <a:srgbClr val="08080C"/>
                </a:solidFill>
              </a:rPr>
              <a:t>; </a:t>
            </a:r>
            <a:endParaRPr lang="ru-RU" sz="3200" dirty="0" smtClean="0">
              <a:solidFill>
                <a:srgbClr val="08080C"/>
              </a:solidFill>
            </a:endParaRPr>
          </a:p>
          <a:p>
            <a:pPr>
              <a:lnSpc>
                <a:spcPct val="90000"/>
              </a:lnSpc>
              <a:spcBef>
                <a:spcPct val="0"/>
              </a:spcBef>
              <a:buFont typeface="Wingdings" pitchFamily="2" charset="2"/>
              <a:buNone/>
            </a:pPr>
            <a:r>
              <a:rPr lang="ru-RU" sz="3200" dirty="0" smtClean="0">
                <a:solidFill>
                  <a:srgbClr val="08080C"/>
                </a:solidFill>
              </a:rPr>
              <a:t> </a:t>
            </a:r>
            <a:r>
              <a:rPr lang="ru-RU" sz="3200" dirty="0" smtClean="0">
                <a:solidFill>
                  <a:srgbClr val="08080C"/>
                </a:solidFill>
              </a:rPr>
              <a:t>    </a:t>
            </a:r>
            <a:r>
              <a:rPr lang="ru-RU" sz="3200" dirty="0" smtClean="0">
                <a:solidFill>
                  <a:srgbClr val="08080C"/>
                </a:solidFill>
              </a:rPr>
              <a:t>1ААвв-гомозиготные</a:t>
            </a:r>
            <a:r>
              <a:rPr lang="ru-RU" sz="3200" dirty="0" smtClean="0">
                <a:solidFill>
                  <a:srgbClr val="08080C"/>
                </a:solidFill>
              </a:rPr>
              <a:t>; </a:t>
            </a:r>
            <a:endParaRPr lang="ru-RU" sz="3200" dirty="0" smtClean="0">
              <a:solidFill>
                <a:srgbClr val="08080C"/>
              </a:solidFill>
            </a:endParaRPr>
          </a:p>
          <a:p>
            <a:pPr>
              <a:lnSpc>
                <a:spcPct val="90000"/>
              </a:lnSpc>
              <a:spcBef>
                <a:spcPct val="0"/>
              </a:spcBef>
              <a:buFont typeface="Wingdings" pitchFamily="2" charset="2"/>
              <a:buNone/>
            </a:pPr>
            <a:r>
              <a:rPr lang="ru-RU" sz="3200" dirty="0" smtClean="0">
                <a:solidFill>
                  <a:srgbClr val="08080C"/>
                </a:solidFill>
              </a:rPr>
              <a:t> </a:t>
            </a:r>
            <a:r>
              <a:rPr lang="ru-RU" sz="3200" dirty="0" smtClean="0">
                <a:solidFill>
                  <a:srgbClr val="08080C"/>
                </a:solidFill>
              </a:rPr>
              <a:t>    </a:t>
            </a:r>
            <a:r>
              <a:rPr lang="ru-RU" sz="3200" dirty="0" smtClean="0">
                <a:solidFill>
                  <a:srgbClr val="08080C"/>
                </a:solidFill>
              </a:rPr>
              <a:t>2 </a:t>
            </a:r>
            <a:r>
              <a:rPr lang="ru-RU" sz="3200" dirty="0" err="1" smtClean="0">
                <a:solidFill>
                  <a:srgbClr val="08080C"/>
                </a:solidFill>
              </a:rPr>
              <a:t>Аавв-гетерозиготные</a:t>
            </a:r>
            <a:r>
              <a:rPr lang="ru-RU" sz="3200" dirty="0" smtClean="0">
                <a:solidFill>
                  <a:srgbClr val="08080C"/>
                </a:solidFill>
              </a:rPr>
              <a:t> </a:t>
            </a:r>
            <a:r>
              <a:rPr lang="ru-RU" sz="3200" dirty="0" smtClean="0">
                <a:solidFill>
                  <a:srgbClr val="08080C"/>
                </a:solidFill>
              </a:rPr>
              <a:t>;</a:t>
            </a:r>
          </a:p>
          <a:p>
            <a:pPr>
              <a:lnSpc>
                <a:spcPct val="90000"/>
              </a:lnSpc>
              <a:spcBef>
                <a:spcPct val="0"/>
              </a:spcBef>
              <a:buFont typeface="Wingdings" pitchFamily="2" charset="2"/>
              <a:buNone/>
            </a:pPr>
            <a:r>
              <a:rPr lang="ru-RU" sz="3200" dirty="0" smtClean="0">
                <a:solidFill>
                  <a:srgbClr val="08080C"/>
                </a:solidFill>
              </a:rPr>
              <a:t> </a:t>
            </a:r>
            <a:r>
              <a:rPr lang="ru-RU" sz="3200" dirty="0" smtClean="0">
                <a:solidFill>
                  <a:srgbClr val="08080C"/>
                </a:solidFill>
              </a:rPr>
              <a:t>   </a:t>
            </a:r>
            <a:r>
              <a:rPr lang="ru-RU" sz="3200" dirty="0" smtClean="0">
                <a:solidFill>
                  <a:srgbClr val="08080C"/>
                </a:solidFill>
              </a:rPr>
              <a:t> </a:t>
            </a:r>
            <a:r>
              <a:rPr lang="ru-RU" sz="3200" dirty="0" smtClean="0">
                <a:solidFill>
                  <a:srgbClr val="08080C"/>
                </a:solidFill>
              </a:rPr>
              <a:t>1 </a:t>
            </a:r>
            <a:r>
              <a:rPr lang="ru-RU" sz="3200" dirty="0" err="1" smtClean="0">
                <a:solidFill>
                  <a:srgbClr val="08080C"/>
                </a:solidFill>
              </a:rPr>
              <a:t>ааВВ</a:t>
            </a:r>
            <a:r>
              <a:rPr lang="ru-RU" sz="3200" dirty="0" smtClean="0">
                <a:solidFill>
                  <a:srgbClr val="08080C"/>
                </a:solidFill>
              </a:rPr>
              <a:t> - гетерозиготные</a:t>
            </a:r>
            <a:r>
              <a:rPr lang="ru-RU" sz="3200" dirty="0" smtClean="0">
                <a:solidFill>
                  <a:srgbClr val="08080C"/>
                </a:solidFill>
              </a:rPr>
              <a:t>;</a:t>
            </a:r>
          </a:p>
          <a:p>
            <a:pPr>
              <a:lnSpc>
                <a:spcPct val="90000"/>
              </a:lnSpc>
              <a:spcBef>
                <a:spcPct val="0"/>
              </a:spcBef>
              <a:buFont typeface="Wingdings" pitchFamily="2" charset="2"/>
              <a:buNone/>
            </a:pPr>
            <a:r>
              <a:rPr lang="ru-RU" sz="3200" dirty="0" smtClean="0">
                <a:solidFill>
                  <a:srgbClr val="08080C"/>
                </a:solidFill>
              </a:rPr>
              <a:t> </a:t>
            </a:r>
            <a:r>
              <a:rPr lang="ru-RU" sz="3200" dirty="0" smtClean="0">
                <a:solidFill>
                  <a:srgbClr val="08080C"/>
                </a:solidFill>
              </a:rPr>
              <a:t>   </a:t>
            </a:r>
            <a:r>
              <a:rPr lang="ru-RU" sz="3200" dirty="0" smtClean="0">
                <a:solidFill>
                  <a:srgbClr val="08080C"/>
                </a:solidFill>
              </a:rPr>
              <a:t> </a:t>
            </a:r>
            <a:r>
              <a:rPr lang="ru-RU" sz="3200" dirty="0" smtClean="0">
                <a:solidFill>
                  <a:srgbClr val="08080C"/>
                </a:solidFill>
              </a:rPr>
              <a:t>2 </a:t>
            </a:r>
            <a:r>
              <a:rPr lang="ru-RU" sz="3200" dirty="0" err="1" smtClean="0">
                <a:solidFill>
                  <a:srgbClr val="08080C"/>
                </a:solidFill>
              </a:rPr>
              <a:t>ааВв</a:t>
            </a:r>
            <a:r>
              <a:rPr lang="ru-RU" sz="3200" dirty="0" smtClean="0">
                <a:solidFill>
                  <a:srgbClr val="08080C"/>
                </a:solidFill>
              </a:rPr>
              <a:t>- гетерозиготные; </a:t>
            </a:r>
            <a:endParaRPr lang="ru-RU" sz="3200" dirty="0" smtClean="0">
              <a:solidFill>
                <a:srgbClr val="08080C"/>
              </a:solidFill>
            </a:endParaRPr>
          </a:p>
          <a:p>
            <a:pPr>
              <a:lnSpc>
                <a:spcPct val="90000"/>
              </a:lnSpc>
              <a:spcBef>
                <a:spcPct val="0"/>
              </a:spcBef>
              <a:buFont typeface="Wingdings" pitchFamily="2" charset="2"/>
              <a:buNone/>
            </a:pPr>
            <a:r>
              <a:rPr lang="ru-RU" sz="3200" dirty="0" smtClean="0">
                <a:solidFill>
                  <a:srgbClr val="08080C"/>
                </a:solidFill>
              </a:rPr>
              <a:t> </a:t>
            </a:r>
            <a:r>
              <a:rPr lang="ru-RU" sz="3200" dirty="0" smtClean="0">
                <a:solidFill>
                  <a:srgbClr val="08080C"/>
                </a:solidFill>
              </a:rPr>
              <a:t>    </a:t>
            </a:r>
            <a:r>
              <a:rPr lang="ru-RU" sz="3200" dirty="0" smtClean="0">
                <a:solidFill>
                  <a:srgbClr val="08080C"/>
                </a:solidFill>
              </a:rPr>
              <a:t>1 </a:t>
            </a:r>
            <a:r>
              <a:rPr lang="ru-RU" sz="3200" dirty="0" err="1" smtClean="0">
                <a:solidFill>
                  <a:srgbClr val="08080C"/>
                </a:solidFill>
              </a:rPr>
              <a:t>аавв</a:t>
            </a:r>
            <a:r>
              <a:rPr lang="ru-RU" sz="3200" dirty="0" smtClean="0">
                <a:solidFill>
                  <a:srgbClr val="08080C"/>
                </a:solidFill>
              </a:rPr>
              <a:t>- </a:t>
            </a:r>
            <a:r>
              <a:rPr lang="ru-RU" sz="3200" dirty="0" smtClean="0">
                <a:solidFill>
                  <a:srgbClr val="08080C"/>
                </a:solidFill>
              </a:rPr>
              <a:t>гомозиготные.</a:t>
            </a:r>
            <a:endParaRPr lang="ru-RU" sz="3200" dirty="0" smtClean="0">
              <a:solidFill>
                <a:srgbClr val="08080C"/>
              </a:solidFill>
            </a:endParaRPr>
          </a:p>
          <a:p>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72132" y="0"/>
            <a:ext cx="3571868" cy="4214818"/>
          </a:xfrm>
        </p:spPr>
        <p:txBody>
          <a:bodyPr>
            <a:normAutofit/>
          </a:bodyPr>
          <a:lstStyle/>
          <a:p>
            <a:r>
              <a:rPr lang="ru-RU" sz="2400" dirty="0" smtClean="0">
                <a:solidFill>
                  <a:schemeClr val="tx1"/>
                </a:solidFill>
                <a:effectLst/>
              </a:rPr>
              <a:t>Скрещивание особи неопределенного генотипа с особью, гомозиготной по рецессивным аллелям, называют </a:t>
            </a:r>
            <a:r>
              <a:rPr lang="ru-RU" sz="2400" i="1" dirty="0" smtClean="0">
                <a:solidFill>
                  <a:schemeClr val="tx1"/>
                </a:solidFill>
                <a:effectLst/>
              </a:rPr>
              <a:t>анализирующим скрещиванием</a:t>
            </a:r>
            <a:r>
              <a:rPr lang="ru-RU" sz="2400" dirty="0" smtClean="0">
                <a:solidFill>
                  <a:schemeClr val="tx1"/>
                </a:solidFill>
                <a:effectLst/>
              </a:rPr>
              <a:t>.</a:t>
            </a:r>
            <a:endParaRPr lang="ru-RU" sz="2400" dirty="0">
              <a:solidFill>
                <a:schemeClr val="tx1"/>
              </a:solidFill>
              <a:effectLst/>
            </a:endParaRPr>
          </a:p>
        </p:txBody>
      </p:sp>
      <p:sp>
        <p:nvSpPr>
          <p:cNvPr id="3" name="Содержимое 2"/>
          <p:cNvSpPr>
            <a:spLocks noGrp="1"/>
          </p:cNvSpPr>
          <p:nvPr>
            <p:ph idx="1"/>
          </p:nvPr>
        </p:nvSpPr>
        <p:spPr>
          <a:xfrm>
            <a:off x="214282" y="4286256"/>
            <a:ext cx="8472518" cy="2357454"/>
          </a:xfrm>
        </p:spPr>
        <p:txBody>
          <a:bodyPr>
            <a:normAutofit fontScale="92500" lnSpcReduction="10000"/>
          </a:bodyPr>
          <a:lstStyle/>
          <a:p>
            <a:pPr marL="0" indent="65088">
              <a:buNone/>
            </a:pPr>
            <a:r>
              <a:rPr lang="ru-RU" sz="3200" dirty="0" smtClean="0"/>
              <a:t>Такое скрещивание проводят для выяснения генотипа особи. Анализ не только представляет теоретический интерес, но и имеет большое значение в селекционной работе</a:t>
            </a:r>
            <a:endParaRPr lang="ru-RU" dirty="0"/>
          </a:p>
        </p:txBody>
      </p:sp>
      <p:pic>
        <p:nvPicPr>
          <p:cNvPr id="5" name="Picture 7" descr="res104143A9-72CA-4597-956B-68DBDDB41A62"/>
          <p:cNvPicPr>
            <a:picLocks noChangeAspect="1" noChangeArrowheads="1"/>
          </p:cNvPicPr>
          <p:nvPr/>
        </p:nvPicPr>
        <p:blipFill>
          <a:blip r:embed="rId2" cstate="print"/>
          <a:srcRect/>
          <a:stretch>
            <a:fillRect/>
          </a:stretch>
        </p:blipFill>
        <p:spPr bwMode="auto">
          <a:xfrm>
            <a:off x="285720" y="214290"/>
            <a:ext cx="5428938" cy="378621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454808"/>
          </a:xfrm>
        </p:spPr>
        <p:txBody>
          <a:bodyPr/>
          <a:lstStyle/>
          <a:p>
            <a:r>
              <a:rPr lang="ru-RU" i="1" dirty="0" smtClean="0"/>
              <a:t>Если при скрещивании двух </a:t>
            </a:r>
            <a:r>
              <a:rPr lang="ru-RU" i="1" dirty="0" err="1" smtClean="0"/>
              <a:t>фенотипически</a:t>
            </a:r>
            <a:r>
              <a:rPr lang="ru-RU" i="1" dirty="0" smtClean="0"/>
              <a:t> одинаковых особей в потомстве происходит расщепление признаков в соотношении 9 : 3 : 3 : 1, </a:t>
            </a:r>
            <a:endParaRPr lang="ru-RU" i="1" dirty="0" smtClean="0"/>
          </a:p>
          <a:p>
            <a:pPr>
              <a:buNone/>
            </a:pPr>
            <a:r>
              <a:rPr lang="ru-RU" i="1" dirty="0" smtClean="0"/>
              <a:t> </a:t>
            </a:r>
            <a:r>
              <a:rPr lang="ru-RU" i="1" dirty="0" smtClean="0"/>
              <a:t>   </a:t>
            </a:r>
            <a:r>
              <a:rPr lang="ru-RU" i="1" dirty="0" smtClean="0"/>
              <a:t>то </a:t>
            </a:r>
            <a:r>
              <a:rPr lang="ru-RU" i="1" dirty="0" smtClean="0"/>
              <a:t>исходные (данные) особи были дигетерозиготными</a:t>
            </a:r>
          </a:p>
          <a:p>
            <a:endParaRPr lang="ru-RU" dirty="0"/>
          </a:p>
        </p:txBody>
      </p:sp>
      <p:pic>
        <p:nvPicPr>
          <p:cNvPr id="2051" name="Picture 3" descr="C:\Users\Надя\Desktop\мама\9.jpg"/>
          <p:cNvPicPr>
            <a:picLocks noChangeAspect="1" noChangeArrowheads="1"/>
          </p:cNvPicPr>
          <p:nvPr/>
        </p:nvPicPr>
        <p:blipFill>
          <a:blip r:embed="rId2" cstate="print"/>
          <a:srcRect/>
          <a:stretch>
            <a:fillRect/>
          </a:stretch>
        </p:blipFill>
        <p:spPr bwMode="auto">
          <a:xfrm>
            <a:off x="1285852" y="2857496"/>
            <a:ext cx="7031540" cy="3786214"/>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804184"/>
          </a:xfrm>
        </p:spPr>
        <p:txBody>
          <a:bodyPr>
            <a:normAutofit fontScale="90000"/>
          </a:bodyPr>
          <a:lstStyle/>
          <a:p>
            <a:r>
              <a:rPr lang="ru-RU" b="1" dirty="0" smtClean="0"/>
              <a:t>Закон независимого комбинирования признаков (независимого наследования</a:t>
            </a:r>
            <a:endParaRPr lang="ru-RU" dirty="0"/>
          </a:p>
        </p:txBody>
      </p:sp>
      <p:sp>
        <p:nvSpPr>
          <p:cNvPr id="3" name="Содержимое 2"/>
          <p:cNvSpPr>
            <a:spLocks noGrp="1"/>
          </p:cNvSpPr>
          <p:nvPr>
            <p:ph idx="1"/>
          </p:nvPr>
        </p:nvSpPr>
        <p:spPr>
          <a:xfrm>
            <a:off x="500034" y="2571744"/>
            <a:ext cx="8229600" cy="3357586"/>
          </a:xfrm>
        </p:spPr>
        <p:txBody>
          <a:bodyPr/>
          <a:lstStyle/>
          <a:p>
            <a:r>
              <a:rPr lang="ru-RU" i="1" dirty="0" smtClean="0"/>
              <a:t>При дигибридном скрещивании расщепление по каждой паре признаков у гибридов второго поколения идет независимо от других пар признаков и равно 3 : 1, как при моногибридном скрещивании</a:t>
            </a:r>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a:xfrm>
            <a:off x="457200" y="1357298"/>
            <a:ext cx="8229600" cy="5097510"/>
          </a:xfrm>
        </p:spPr>
        <p:txBody>
          <a:bodyPr/>
          <a:lstStyle/>
          <a:p>
            <a:r>
              <a:rPr lang="ru-RU" dirty="0" smtClean="0"/>
              <a:t>Запиши сколько видов гаметы образуют данные генотипы? </a:t>
            </a:r>
            <a:br>
              <a:rPr lang="ru-RU" dirty="0" smtClean="0"/>
            </a:br>
            <a:r>
              <a:rPr lang="ru-RU" dirty="0" smtClean="0"/>
              <a:t>ААВВ </a:t>
            </a:r>
            <a:br>
              <a:rPr lang="ru-RU" dirty="0" smtClean="0"/>
            </a:br>
            <a:r>
              <a:rPr lang="ru-RU" dirty="0" err="1" smtClean="0"/>
              <a:t>АаВВ</a:t>
            </a:r>
            <a:r>
              <a:rPr lang="ru-RU" dirty="0" smtClean="0"/>
              <a:t> </a:t>
            </a:r>
            <a:br>
              <a:rPr lang="ru-RU" dirty="0" smtClean="0"/>
            </a:br>
            <a:r>
              <a:rPr lang="ru-RU" dirty="0" err="1" smtClean="0"/>
              <a:t>ААВв</a:t>
            </a:r>
            <a:r>
              <a:rPr lang="ru-RU" dirty="0" smtClean="0"/>
              <a:t> </a:t>
            </a:r>
            <a:br>
              <a:rPr lang="ru-RU" dirty="0" smtClean="0"/>
            </a:br>
            <a:r>
              <a:rPr lang="ru-RU" dirty="0" err="1" smtClean="0"/>
              <a:t>ааВВ</a:t>
            </a:r>
            <a:r>
              <a:rPr lang="ru-RU" dirty="0" smtClean="0"/>
              <a:t> </a:t>
            </a:r>
            <a:br>
              <a:rPr lang="ru-RU" dirty="0" smtClean="0"/>
            </a:br>
            <a:r>
              <a:rPr lang="ru-RU" dirty="0" err="1" smtClean="0"/>
              <a:t>Аавв</a:t>
            </a:r>
            <a:r>
              <a:rPr lang="ru-RU" dirty="0" smtClean="0"/>
              <a:t> </a:t>
            </a:r>
            <a:br>
              <a:rPr lang="ru-RU" dirty="0" smtClean="0"/>
            </a:br>
            <a:endParaRPr lang="ru-RU" dirty="0"/>
          </a:p>
        </p:txBody>
      </p:sp>
      <p:pic>
        <p:nvPicPr>
          <p:cNvPr id="4099" name="Picture 3" descr="C:\Users\Надя\Desktop\мама\img8.jpg"/>
          <p:cNvPicPr>
            <a:picLocks noChangeAspect="1" noChangeArrowheads="1"/>
          </p:cNvPicPr>
          <p:nvPr/>
        </p:nvPicPr>
        <p:blipFill>
          <a:blip r:embed="rId2" cstate="print"/>
          <a:srcRect/>
          <a:stretch>
            <a:fillRect/>
          </a:stretch>
        </p:blipFill>
        <p:spPr bwMode="auto">
          <a:xfrm>
            <a:off x="2357422" y="2428868"/>
            <a:ext cx="5567574" cy="3715174"/>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4043362" cy="1018366"/>
          </a:xfrm>
        </p:spPr>
        <p:txBody>
          <a:bodyPr/>
          <a:lstStyle/>
          <a:p>
            <a:r>
              <a:rPr lang="ru-RU" dirty="0" smtClean="0"/>
              <a:t>Задача</a:t>
            </a:r>
            <a:endParaRPr lang="ru-RU" dirty="0"/>
          </a:p>
        </p:txBody>
      </p:sp>
      <p:sp>
        <p:nvSpPr>
          <p:cNvPr id="3" name="Содержимое 2"/>
          <p:cNvSpPr>
            <a:spLocks noGrp="1"/>
          </p:cNvSpPr>
          <p:nvPr>
            <p:ph idx="1"/>
          </p:nvPr>
        </p:nvSpPr>
        <p:spPr>
          <a:xfrm>
            <a:off x="457200" y="1285860"/>
            <a:ext cx="8229600" cy="5168948"/>
          </a:xfrm>
        </p:spPr>
        <p:txBody>
          <a:bodyPr>
            <a:normAutofit fontScale="77500" lnSpcReduction="20000"/>
          </a:bodyPr>
          <a:lstStyle/>
          <a:p>
            <a:r>
              <a:rPr lang="ru-RU" dirty="0" smtClean="0"/>
              <a:t>Любовь к физкультуре и неприязнь к математике – доминантные признаки. Учительница физкультуры, у которой в детстве по математике были одни тройки, вышла замуж за учителя истории, который не знает, что уравнения  бывают квадратными и спортивные состязания не любит смотреть даже по телевизору. В семье родилось двое детей. Один захотел пойти в математическую школу и стал заниматься плаванием. А другой мог ночи играть в футбол во дворе, но считать количество забитых мечей не любил. </a:t>
            </a:r>
            <a:endParaRPr lang="ru-RU" dirty="0" smtClean="0"/>
          </a:p>
          <a:p>
            <a:r>
              <a:rPr lang="ru-RU" dirty="0" smtClean="0"/>
              <a:t>Каковы </a:t>
            </a:r>
            <a:r>
              <a:rPr lang="ru-RU" dirty="0" smtClean="0"/>
              <a:t>генотипы родителей и </a:t>
            </a:r>
            <a:r>
              <a:rPr lang="ru-RU" dirty="0" smtClean="0"/>
              <a:t>детей?.</a:t>
            </a:r>
          </a:p>
          <a:p>
            <a:r>
              <a:rPr lang="ru-RU" dirty="0" smtClean="0"/>
              <a:t> </a:t>
            </a:r>
            <a:r>
              <a:rPr lang="ru-RU" dirty="0" smtClean="0"/>
              <a:t>Какое минимальное количество детей должно быть, чтобы можно было точно определить генотипы </a:t>
            </a:r>
            <a:r>
              <a:rPr lang="ru-RU" dirty="0" smtClean="0"/>
              <a:t>родителей?</a:t>
            </a:r>
            <a:endParaRPr lang="ru-RU" dirty="0" smtClean="0"/>
          </a:p>
          <a:p>
            <a:pPr>
              <a:buNone/>
            </a:pPr>
            <a:r>
              <a:rPr lang="ru-RU" dirty="0" smtClean="0"/>
              <a:t> </a:t>
            </a:r>
            <a:br>
              <a:rPr lang="ru-RU" dirty="0" smtClean="0"/>
            </a:b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Надя\Desktop\мама\genetics_1_1266918122_full.jpg"/>
          <p:cNvPicPr>
            <a:picLocks noChangeAspect="1" noChangeArrowheads="1"/>
          </p:cNvPicPr>
          <p:nvPr/>
        </p:nvPicPr>
        <p:blipFill>
          <a:blip r:embed="rId2" cstate="print"/>
          <a:srcRect/>
          <a:stretch>
            <a:fillRect/>
          </a:stretch>
        </p:blipFill>
        <p:spPr bwMode="auto">
          <a:xfrm>
            <a:off x="6643702" y="4643446"/>
            <a:ext cx="2214578" cy="1968514"/>
          </a:xfrm>
          <a:prstGeom prst="rect">
            <a:avLst/>
          </a:prstGeom>
          <a:noFill/>
        </p:spPr>
      </p:pic>
      <p:sp>
        <p:nvSpPr>
          <p:cNvPr id="4097" name="Rectangle 1"/>
          <p:cNvSpPr>
            <a:spLocks noChangeArrowheads="1"/>
          </p:cNvSpPr>
          <p:nvPr/>
        </p:nvSpPr>
        <p:spPr bwMode="auto">
          <a:xfrm>
            <a:off x="285720" y="142852"/>
            <a:ext cx="6715172" cy="51398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4800" b="0" i="0" u="none" strike="noStrike" cap="none" normalizeH="0" baseline="0" dirty="0" smtClean="0">
                <a:ln>
                  <a:noFill/>
                </a:ln>
                <a:solidFill>
                  <a:schemeClr val="accent1">
                    <a:lumMod val="75000"/>
                  </a:schemeClr>
                </a:solidFill>
                <a:effectLst/>
                <a:latin typeface="Times New Roman" pitchFamily="18" charset="0"/>
                <a:ea typeface="Calibri" pitchFamily="34" charset="0"/>
                <a:cs typeface="Times New Roman" pitchFamily="18" charset="0"/>
              </a:rPr>
              <a:t>Задача</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Гомозиготного дракона с красной шкурой (А) и нормального роста (Б) скрестили с карликовым драконом желтого цвета. Определите  фенотип первого поколения. При скрещивании гибридов первого поколения между собой определите вероятность появления красных драконов обычного роста, красных карликов, желтых драконов обычного роста, желтых карликовых  драконов?</a:t>
            </a: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Рефлексия</a:t>
            </a:r>
            <a:endParaRPr lang="ru-RU" dirty="0"/>
          </a:p>
        </p:txBody>
      </p:sp>
      <p:sp>
        <p:nvSpPr>
          <p:cNvPr id="3" name="Содержимое 2"/>
          <p:cNvSpPr>
            <a:spLocks noGrp="1"/>
          </p:cNvSpPr>
          <p:nvPr>
            <p:ph idx="1"/>
          </p:nvPr>
        </p:nvSpPr>
        <p:spPr/>
        <p:txBody>
          <a:bodyPr>
            <a:normAutofit fontScale="70000" lnSpcReduction="20000"/>
          </a:bodyPr>
          <a:lstStyle/>
          <a:p>
            <a:r>
              <a:rPr lang="ru-RU" dirty="0" smtClean="0"/>
              <a:t>«Моя самооценка урока» </a:t>
            </a:r>
            <a:br>
              <a:rPr lang="ru-RU" dirty="0" smtClean="0"/>
            </a:br>
            <a:r>
              <a:rPr lang="ru-RU" dirty="0" smtClean="0"/>
              <a:t>1.Понравился ли мне урок</a:t>
            </a:r>
            <a:r>
              <a:rPr lang="ru-RU" dirty="0" smtClean="0"/>
              <a:t>?</a:t>
            </a:r>
          </a:p>
          <a:p>
            <a:pPr>
              <a:buNone/>
            </a:pPr>
            <a:r>
              <a:rPr lang="ru-RU" dirty="0" smtClean="0"/>
              <a:t> </a:t>
            </a:r>
            <a:r>
              <a:rPr lang="ru-RU" dirty="0" smtClean="0"/>
              <a:t>Да- </a:t>
            </a:r>
            <a:r>
              <a:rPr lang="ru-RU" dirty="0" smtClean="0"/>
              <a:t>А</a:t>
            </a:r>
          </a:p>
          <a:p>
            <a:pPr>
              <a:buNone/>
            </a:pPr>
            <a:r>
              <a:rPr lang="ru-RU" dirty="0" smtClean="0"/>
              <a:t> </a:t>
            </a:r>
            <a:r>
              <a:rPr lang="ru-RU" dirty="0" smtClean="0"/>
              <a:t>Нет- В </a:t>
            </a:r>
            <a:br>
              <a:rPr lang="ru-RU" dirty="0" smtClean="0"/>
            </a:br>
            <a:r>
              <a:rPr lang="ru-RU" dirty="0" smtClean="0"/>
              <a:t>2.Понял ли я новую тему</a:t>
            </a:r>
            <a:r>
              <a:rPr lang="ru-RU" dirty="0" smtClean="0"/>
              <a:t>?</a:t>
            </a:r>
          </a:p>
          <a:p>
            <a:pPr>
              <a:buNone/>
            </a:pPr>
            <a:r>
              <a:rPr lang="ru-RU" dirty="0" smtClean="0"/>
              <a:t> </a:t>
            </a:r>
            <a:r>
              <a:rPr lang="ru-RU" dirty="0" smtClean="0"/>
              <a:t>Да понял </a:t>
            </a:r>
            <a:r>
              <a:rPr lang="ru-RU" dirty="0" smtClean="0"/>
              <a:t>– А</a:t>
            </a:r>
          </a:p>
          <a:p>
            <a:pPr>
              <a:buNone/>
            </a:pPr>
            <a:r>
              <a:rPr lang="ru-RU" dirty="0" smtClean="0"/>
              <a:t> </a:t>
            </a:r>
            <a:r>
              <a:rPr lang="ru-RU" dirty="0" smtClean="0"/>
              <a:t>Частично- В </a:t>
            </a:r>
            <a:br>
              <a:rPr lang="ru-RU" dirty="0" smtClean="0"/>
            </a:br>
            <a:r>
              <a:rPr lang="ru-RU" dirty="0" smtClean="0"/>
              <a:t>3.Какова была моя активность на уроке</a:t>
            </a:r>
            <a:r>
              <a:rPr lang="ru-RU" dirty="0" smtClean="0"/>
              <a:t>?</a:t>
            </a:r>
          </a:p>
          <a:p>
            <a:pPr>
              <a:buNone/>
            </a:pPr>
            <a:r>
              <a:rPr lang="ru-RU" dirty="0" smtClean="0"/>
              <a:t> </a:t>
            </a:r>
            <a:r>
              <a:rPr lang="ru-RU" dirty="0" smtClean="0"/>
              <a:t>Я работал активно- А </a:t>
            </a:r>
            <a:endParaRPr lang="ru-RU" dirty="0" smtClean="0"/>
          </a:p>
          <a:p>
            <a:pPr>
              <a:buNone/>
            </a:pPr>
            <a:r>
              <a:rPr lang="ru-RU" dirty="0" smtClean="0"/>
              <a:t>Я </a:t>
            </a:r>
            <a:r>
              <a:rPr lang="ru-RU" dirty="0" smtClean="0"/>
              <a:t>не работал- в </a:t>
            </a:r>
            <a:br>
              <a:rPr lang="ru-RU" dirty="0" smtClean="0"/>
            </a:br>
            <a:r>
              <a:rPr lang="ru-RU" dirty="0" smtClean="0"/>
              <a:t>4. Уходя с урока я бы сказал учителю: </a:t>
            </a:r>
            <a:endParaRPr lang="ru-RU" dirty="0" smtClean="0"/>
          </a:p>
          <a:p>
            <a:pPr>
              <a:buNone/>
            </a:pPr>
            <a:r>
              <a:rPr lang="ru-RU" dirty="0" smtClean="0"/>
              <a:t>До </a:t>
            </a:r>
            <a:r>
              <a:rPr lang="ru-RU" dirty="0" smtClean="0"/>
              <a:t>свидания.- а </a:t>
            </a:r>
            <a:endParaRPr lang="ru-RU" dirty="0" smtClean="0"/>
          </a:p>
          <a:p>
            <a:pPr>
              <a:buNone/>
            </a:pPr>
            <a:r>
              <a:rPr lang="ru-RU" dirty="0" smtClean="0"/>
              <a:t>До </a:t>
            </a:r>
            <a:r>
              <a:rPr lang="ru-RU" dirty="0" smtClean="0"/>
              <a:t>свидания. Спасибо за урок.- В </a:t>
            </a:r>
            <a:endParaRPr lang="ru-RU" dirty="0" smtClean="0"/>
          </a:p>
          <a:p>
            <a:pPr>
              <a:buNone/>
            </a:pPr>
            <a:r>
              <a:rPr lang="ru-RU" dirty="0" smtClean="0"/>
              <a:t>Уйду </a:t>
            </a:r>
            <a:r>
              <a:rPr lang="ru-RU" dirty="0" smtClean="0"/>
              <a:t>молча.- с </a:t>
            </a:r>
            <a:br>
              <a:rPr lang="ru-RU" dirty="0" smtClean="0"/>
            </a:b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a:xfrm>
            <a:off x="928662" y="1428736"/>
            <a:ext cx="7286676" cy="5026072"/>
          </a:xfrm>
        </p:spPr>
        <p:txBody>
          <a:bodyPr>
            <a:normAutofit/>
          </a:bodyPr>
          <a:lstStyle/>
          <a:p>
            <a:r>
              <a:rPr lang="ru-RU" dirty="0" smtClean="0"/>
              <a:t>Если ты получил генотип- ААВВ, возьмите желтый лист. </a:t>
            </a:r>
          </a:p>
          <a:p>
            <a:r>
              <a:rPr lang="ru-RU" dirty="0" smtClean="0"/>
              <a:t>Если ты получил генотип - </a:t>
            </a:r>
            <a:r>
              <a:rPr lang="ru-RU" dirty="0" err="1" smtClean="0"/>
              <a:t>аавв</a:t>
            </a:r>
            <a:r>
              <a:rPr lang="ru-RU" dirty="0" smtClean="0"/>
              <a:t>, возьмите зеленый лист. </a:t>
            </a:r>
          </a:p>
          <a:p>
            <a:r>
              <a:rPr lang="ru-RU" dirty="0" smtClean="0"/>
              <a:t>При получении другого генотипа, возьмите синий лист.</a:t>
            </a:r>
            <a:endParaRPr lang="ru-RU" dirty="0"/>
          </a:p>
        </p:txBody>
      </p:sp>
      <p:pic>
        <p:nvPicPr>
          <p:cNvPr id="5122" name="Picture 2" descr="C:\Users\Надя\Desktop\мама\img8 (1).jpg"/>
          <p:cNvPicPr>
            <a:picLocks noChangeAspect="1" noChangeArrowheads="1"/>
          </p:cNvPicPr>
          <p:nvPr/>
        </p:nvPicPr>
        <p:blipFill>
          <a:blip r:embed="rId2" cstate="print"/>
          <a:srcRect/>
          <a:stretch>
            <a:fillRect/>
          </a:stretch>
        </p:blipFill>
        <p:spPr bwMode="auto">
          <a:xfrm>
            <a:off x="5572132" y="4392761"/>
            <a:ext cx="3214710" cy="2206448"/>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285728"/>
            <a:ext cx="8472518" cy="6572272"/>
          </a:xfrm>
        </p:spPr>
        <p:txBody>
          <a:bodyPr>
            <a:normAutofit/>
          </a:bodyPr>
          <a:lstStyle/>
          <a:p>
            <a:r>
              <a:rPr lang="ru-RU" dirty="0" smtClean="0"/>
              <a:t>Постепенно все же стали понимать, </a:t>
            </a:r>
            <a:br>
              <a:rPr lang="ru-RU" dirty="0" smtClean="0"/>
            </a:br>
            <a:r>
              <a:rPr lang="ru-RU" dirty="0" smtClean="0"/>
              <a:t>Доминантный значит, будет подавлять, </a:t>
            </a:r>
            <a:br>
              <a:rPr lang="ru-RU" dirty="0" smtClean="0"/>
            </a:br>
            <a:r>
              <a:rPr lang="ru-RU" dirty="0" smtClean="0"/>
              <a:t>Рецессивный - значит, будет отступать. </a:t>
            </a:r>
            <a:br>
              <a:rPr lang="ru-RU" dirty="0" smtClean="0"/>
            </a:br>
            <a:r>
              <a:rPr lang="ru-RU" dirty="0" smtClean="0"/>
              <a:t>И задачки стали лучше мы решать. </a:t>
            </a:r>
            <a:br>
              <a:rPr lang="ru-RU" dirty="0" smtClean="0"/>
            </a:br>
            <a:r>
              <a:rPr lang="ru-RU" dirty="0" smtClean="0"/>
              <a:t>Т.к. все патологические признаки </a:t>
            </a:r>
            <a:br>
              <a:rPr lang="ru-RU" dirty="0" smtClean="0"/>
            </a:br>
            <a:r>
              <a:rPr lang="ru-RU" dirty="0" smtClean="0"/>
              <a:t>Находятся состоянии рецессивном </a:t>
            </a:r>
            <a:br>
              <a:rPr lang="ru-RU" dirty="0" smtClean="0"/>
            </a:br>
            <a:r>
              <a:rPr lang="ru-RU" dirty="0" smtClean="0"/>
              <a:t>И на уроках и в жизни должны вы быть </a:t>
            </a:r>
            <a:br>
              <a:rPr lang="ru-RU" dirty="0" smtClean="0"/>
            </a:br>
            <a:r>
              <a:rPr lang="ru-RU" dirty="0" smtClean="0"/>
              <a:t>активны </a:t>
            </a:r>
            <a:br>
              <a:rPr lang="ru-RU" dirty="0" smtClean="0"/>
            </a:br>
            <a:r>
              <a:rPr lang="ru-RU" dirty="0" smtClean="0"/>
              <a:t>Прошу не сомневайтесь </a:t>
            </a:r>
            <a:br>
              <a:rPr lang="ru-RU" dirty="0" smtClean="0"/>
            </a:br>
            <a:r>
              <a:rPr lang="ru-RU" dirty="0" smtClean="0"/>
              <a:t>Вы в своем таланте </a:t>
            </a:r>
            <a:br>
              <a:rPr lang="ru-RU" dirty="0" smtClean="0"/>
            </a:br>
            <a:r>
              <a:rPr lang="ru-RU" dirty="0" smtClean="0"/>
              <a:t>Пусть в вашей жизни- </a:t>
            </a:r>
            <a:br>
              <a:rPr lang="ru-RU" dirty="0" smtClean="0"/>
            </a:br>
            <a:r>
              <a:rPr lang="ru-RU" dirty="0" smtClean="0"/>
              <a:t>Все будет в доминанте… </a:t>
            </a:r>
          </a:p>
          <a:p>
            <a:endParaRPr lang="ru-RU" dirty="0"/>
          </a:p>
        </p:txBody>
      </p:sp>
      <p:pic>
        <p:nvPicPr>
          <p:cNvPr id="7170" name="Picture 2" descr="C:\Users\Надя\Desktop\мама\black-bunny-and-white-bunny-i3.jpg"/>
          <p:cNvPicPr>
            <a:picLocks noChangeAspect="1" noChangeArrowheads="1"/>
          </p:cNvPicPr>
          <p:nvPr/>
        </p:nvPicPr>
        <p:blipFill>
          <a:blip r:embed="rId2" cstate="print"/>
          <a:srcRect/>
          <a:stretch>
            <a:fillRect/>
          </a:stretch>
        </p:blipFill>
        <p:spPr bwMode="auto">
          <a:xfrm>
            <a:off x="5715008" y="4429132"/>
            <a:ext cx="3143242" cy="2095495"/>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ркая">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Ярк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188</TotalTime>
  <Words>492</Words>
  <Application>Microsoft Office PowerPoint</Application>
  <PresentationFormat>Экран (4:3)</PresentationFormat>
  <Paragraphs>51</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Яркая</vt:lpstr>
      <vt:lpstr>Дигибридное скрещивание.  Третий закон Г.Менделя</vt:lpstr>
      <vt:lpstr>Слайд 2</vt:lpstr>
      <vt:lpstr>III закон Менделя</vt:lpstr>
      <vt:lpstr>Слайд 4</vt:lpstr>
      <vt:lpstr>Решетка  Пеннета</vt:lpstr>
      <vt:lpstr>Результаты опытов Менделя</vt:lpstr>
      <vt:lpstr>Скрещивание особи неопределенного генотипа с особью, гомозиготной по рецессивным аллелям, называют анализирующим скрещиванием.</vt:lpstr>
      <vt:lpstr>Слайд 8</vt:lpstr>
      <vt:lpstr>Закон независимого комбинирования признаков (независимого наследования</vt:lpstr>
      <vt:lpstr>Слайд 10</vt:lpstr>
      <vt:lpstr>Задача</vt:lpstr>
      <vt:lpstr>Слайд 12</vt:lpstr>
      <vt:lpstr>Рефлексия</vt:lpstr>
      <vt:lpstr>Слайд 14</vt:lpstr>
      <vt:lpstr>Слайд 15</vt:lpstr>
    </vt:vector>
  </TitlesOfParts>
  <Company>DreamLair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Дигибридное скрещивание. Третий закон Г.Менделя</dc:title>
  <dc:creator>Надя</dc:creator>
  <cp:lastModifiedBy>User</cp:lastModifiedBy>
  <cp:revision>23</cp:revision>
  <dcterms:created xsi:type="dcterms:W3CDTF">2015-12-19T07:30:44Z</dcterms:created>
  <dcterms:modified xsi:type="dcterms:W3CDTF">2017-02-05T17:35:18Z</dcterms:modified>
</cp:coreProperties>
</file>